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15119350" cy="106918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9D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DAA92-B56F-1BB2-3090-854B6E5A6591}" v="722" dt="2023-12-15T15:48:39.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1290" y="96"/>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theme" Target="theme/theme1.xml" Id="rId8" /><Relationship Type="http://schemas.openxmlformats.org/officeDocument/2006/relationships/customXml" Target="../customXml/item3.xml" Id="rId3" /><Relationship Type="http://schemas.openxmlformats.org/officeDocument/2006/relationships/viewProps" Target="viewProps.xml" Id="rId7" /><Relationship Type="http://schemas.openxmlformats.org/officeDocument/2006/relationships/customXml" Target="../customXml/item2.xml" Id="rId2" /><Relationship Type="http://schemas.openxmlformats.org/officeDocument/2006/relationships/customXml" Target="../customXml/item1.xml" Id="rId1" /><Relationship Type="http://schemas.openxmlformats.org/officeDocument/2006/relationships/presProps" Target="presProps.xml" Id="rId6" /><Relationship Type="http://schemas.microsoft.com/office/2015/10/relationships/revisionInfo" Target="revisionInfo.xml" Id="rId11" /><Relationship Type="http://schemas.openxmlformats.org/officeDocument/2006/relationships/slide" Target="slides/slide1.xml" Id="rId5" /><Relationship Type="http://schemas.openxmlformats.org/officeDocument/2006/relationships/slideMaster" Target="slideMasters/slideMaster1.xml" Id="rId4" /><Relationship Type="http://schemas.openxmlformats.org/officeDocument/2006/relationships/tableStyles" Target="tableStyles.xml" Id="rId9"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nl-NL"/>
              <a:t>Klik om stijl te bewerken</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9653280-D641-4B09-AAFD-BAE54CDFAC42}" type="datetimeFigureOut">
              <a:rPr lang="nl-NL" smtClean="0"/>
              <a:t>15-12-2023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48EB0C4-1019-4653-B5C1-B0123B4D0C50}" type="slidenum">
              <a:rPr lang="nl-NL" smtClean="0"/>
              <a:t>‹nr.›</a:t>
            </a:fld>
            <a:endParaRPr lang="nl-NL"/>
          </a:p>
        </p:txBody>
      </p:sp>
    </p:spTree>
    <p:extLst>
      <p:ext uri="{BB962C8B-B14F-4D97-AF65-F5344CB8AC3E}">
        <p14:creationId xmlns:p14="http://schemas.microsoft.com/office/powerpoint/2010/main" val="1623403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9653280-D641-4B09-AAFD-BAE54CDFAC42}" type="datetimeFigureOut">
              <a:rPr lang="nl-NL" smtClean="0"/>
              <a:t>15-12-2023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48EB0C4-1019-4653-B5C1-B0123B4D0C50}" type="slidenum">
              <a:rPr lang="nl-NL" smtClean="0"/>
              <a:t>‹nr.›</a:t>
            </a:fld>
            <a:endParaRPr lang="nl-NL"/>
          </a:p>
        </p:txBody>
      </p:sp>
    </p:spTree>
    <p:extLst>
      <p:ext uri="{BB962C8B-B14F-4D97-AF65-F5344CB8AC3E}">
        <p14:creationId xmlns:p14="http://schemas.microsoft.com/office/powerpoint/2010/main" val="11735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9653280-D641-4B09-AAFD-BAE54CDFAC42}" type="datetimeFigureOut">
              <a:rPr lang="nl-NL" smtClean="0"/>
              <a:t>15-12-2023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48EB0C4-1019-4653-B5C1-B0123B4D0C50}" type="slidenum">
              <a:rPr lang="nl-NL" smtClean="0"/>
              <a:t>‹nr.›</a:t>
            </a:fld>
            <a:endParaRPr lang="nl-NL"/>
          </a:p>
        </p:txBody>
      </p:sp>
    </p:spTree>
    <p:extLst>
      <p:ext uri="{BB962C8B-B14F-4D97-AF65-F5344CB8AC3E}">
        <p14:creationId xmlns:p14="http://schemas.microsoft.com/office/powerpoint/2010/main" val="119801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9653280-D641-4B09-AAFD-BAE54CDFAC42}" type="datetimeFigureOut">
              <a:rPr lang="nl-NL" smtClean="0"/>
              <a:t>15-12-2023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48EB0C4-1019-4653-B5C1-B0123B4D0C50}" type="slidenum">
              <a:rPr lang="nl-NL" smtClean="0"/>
              <a:t>‹nr.›</a:t>
            </a:fld>
            <a:endParaRPr lang="nl-NL"/>
          </a:p>
        </p:txBody>
      </p:sp>
    </p:spTree>
    <p:extLst>
      <p:ext uri="{BB962C8B-B14F-4D97-AF65-F5344CB8AC3E}">
        <p14:creationId xmlns:p14="http://schemas.microsoft.com/office/powerpoint/2010/main" val="80304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nl-NL"/>
              <a:t>Klik om stijl te bewerken</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9653280-D641-4B09-AAFD-BAE54CDFAC42}" type="datetimeFigureOut">
              <a:rPr lang="nl-NL" smtClean="0"/>
              <a:t>15-12-2023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48EB0C4-1019-4653-B5C1-B0123B4D0C50}" type="slidenum">
              <a:rPr lang="nl-NL" smtClean="0"/>
              <a:t>‹nr.›</a:t>
            </a:fld>
            <a:endParaRPr lang="nl-NL"/>
          </a:p>
        </p:txBody>
      </p:sp>
    </p:spTree>
    <p:extLst>
      <p:ext uri="{BB962C8B-B14F-4D97-AF65-F5344CB8AC3E}">
        <p14:creationId xmlns:p14="http://schemas.microsoft.com/office/powerpoint/2010/main" val="3076088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79653280-D641-4B09-AAFD-BAE54CDFAC42}" type="datetimeFigureOut">
              <a:rPr lang="nl-NL" smtClean="0"/>
              <a:t>15-12-2023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48EB0C4-1019-4653-B5C1-B0123B4D0C50}" type="slidenum">
              <a:rPr lang="nl-NL" smtClean="0"/>
              <a:t>‹nr.›</a:t>
            </a:fld>
            <a:endParaRPr lang="nl-NL"/>
          </a:p>
        </p:txBody>
      </p:sp>
    </p:spTree>
    <p:extLst>
      <p:ext uri="{BB962C8B-B14F-4D97-AF65-F5344CB8AC3E}">
        <p14:creationId xmlns:p14="http://schemas.microsoft.com/office/powerpoint/2010/main" val="36881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nl-NL"/>
              <a:t>Klik om stijl te bewerken</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nl-NL"/>
              <a:t>Klikken om de tekststijl van het model te bewerken</a:t>
            </a:r>
          </a:p>
        </p:txBody>
      </p:sp>
      <p:sp>
        <p:nvSpPr>
          <p:cNvPr id="4" name="Content Placeholder 3"/>
          <p:cNvSpPr>
            <a:spLocks noGrp="1"/>
          </p:cNvSpPr>
          <p:nvPr>
            <p:ph sz="half" idx="2"/>
          </p:nvPr>
        </p:nvSpPr>
        <p:spPr>
          <a:xfrm>
            <a:off x="1041426" y="3905482"/>
            <a:ext cx="6396193" cy="57443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nl-NL"/>
              <a:t>Klikken om de tekststijl van het model te bewerken</a:t>
            </a:r>
          </a:p>
        </p:txBody>
      </p:sp>
      <p:sp>
        <p:nvSpPr>
          <p:cNvPr id="6" name="Content Placeholder 5"/>
          <p:cNvSpPr>
            <a:spLocks noGrp="1"/>
          </p:cNvSpPr>
          <p:nvPr>
            <p:ph sz="quarter" idx="4"/>
          </p:nvPr>
        </p:nvSpPr>
        <p:spPr>
          <a:xfrm>
            <a:off x="7654172" y="3905482"/>
            <a:ext cx="6427693" cy="57443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9653280-D641-4B09-AAFD-BAE54CDFAC42}" type="datetimeFigureOut">
              <a:rPr lang="nl-NL" smtClean="0"/>
              <a:t>15-12-2023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48EB0C4-1019-4653-B5C1-B0123B4D0C50}" type="slidenum">
              <a:rPr lang="nl-NL" smtClean="0"/>
              <a:t>‹nr.›</a:t>
            </a:fld>
            <a:endParaRPr lang="nl-NL"/>
          </a:p>
        </p:txBody>
      </p:sp>
    </p:spTree>
    <p:extLst>
      <p:ext uri="{BB962C8B-B14F-4D97-AF65-F5344CB8AC3E}">
        <p14:creationId xmlns:p14="http://schemas.microsoft.com/office/powerpoint/2010/main" val="64851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79653280-D641-4B09-AAFD-BAE54CDFAC42}" type="datetimeFigureOut">
              <a:rPr lang="nl-NL" smtClean="0"/>
              <a:t>15-12-2023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48EB0C4-1019-4653-B5C1-B0123B4D0C50}" type="slidenum">
              <a:rPr lang="nl-NL" smtClean="0"/>
              <a:t>‹nr.›</a:t>
            </a:fld>
            <a:endParaRPr lang="nl-NL"/>
          </a:p>
        </p:txBody>
      </p:sp>
    </p:spTree>
    <p:extLst>
      <p:ext uri="{BB962C8B-B14F-4D97-AF65-F5344CB8AC3E}">
        <p14:creationId xmlns:p14="http://schemas.microsoft.com/office/powerpoint/2010/main" val="4174518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53280-D641-4B09-AAFD-BAE54CDFAC42}" type="datetimeFigureOut">
              <a:rPr lang="nl-NL" smtClean="0"/>
              <a:t>15-12-2023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48EB0C4-1019-4653-B5C1-B0123B4D0C50}" type="slidenum">
              <a:rPr lang="nl-NL" smtClean="0"/>
              <a:t>‹nr.›</a:t>
            </a:fld>
            <a:endParaRPr lang="nl-NL"/>
          </a:p>
        </p:txBody>
      </p:sp>
    </p:spTree>
    <p:extLst>
      <p:ext uri="{BB962C8B-B14F-4D97-AF65-F5344CB8AC3E}">
        <p14:creationId xmlns:p14="http://schemas.microsoft.com/office/powerpoint/2010/main" val="2144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nl-NL"/>
              <a:t>Klik om stijl te bewerken</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9653280-D641-4B09-AAFD-BAE54CDFAC42}" type="datetimeFigureOut">
              <a:rPr lang="nl-NL" smtClean="0"/>
              <a:t>15-12-2023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48EB0C4-1019-4653-B5C1-B0123B4D0C50}" type="slidenum">
              <a:rPr lang="nl-NL" smtClean="0"/>
              <a:t>‹nr.›</a:t>
            </a:fld>
            <a:endParaRPr lang="nl-NL"/>
          </a:p>
        </p:txBody>
      </p:sp>
    </p:spTree>
    <p:extLst>
      <p:ext uri="{BB962C8B-B14F-4D97-AF65-F5344CB8AC3E}">
        <p14:creationId xmlns:p14="http://schemas.microsoft.com/office/powerpoint/2010/main" val="13183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nl-NL"/>
              <a:t>Klik om stijl te bewerken</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9653280-D641-4B09-AAFD-BAE54CDFAC42}" type="datetimeFigureOut">
              <a:rPr lang="nl-NL" smtClean="0"/>
              <a:t>15-12-2023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48EB0C4-1019-4653-B5C1-B0123B4D0C50}" type="slidenum">
              <a:rPr lang="nl-NL" smtClean="0"/>
              <a:t>‹nr.›</a:t>
            </a:fld>
            <a:endParaRPr lang="nl-NL"/>
          </a:p>
        </p:txBody>
      </p:sp>
    </p:spTree>
    <p:extLst>
      <p:ext uri="{BB962C8B-B14F-4D97-AF65-F5344CB8AC3E}">
        <p14:creationId xmlns:p14="http://schemas.microsoft.com/office/powerpoint/2010/main" val="307651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79653280-D641-4B09-AAFD-BAE54CDFAC42}" type="datetimeFigureOut">
              <a:rPr lang="nl-NL" smtClean="0"/>
              <a:t>15-12-2023</a:t>
            </a:fld>
            <a:endParaRPr lang="nl-NL"/>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E48EB0C4-1019-4653-B5C1-B0123B4D0C50}" type="slidenum">
              <a:rPr lang="nl-NL" smtClean="0"/>
              <a:t>‹nr.›</a:t>
            </a:fld>
            <a:endParaRPr lang="nl-NL"/>
          </a:p>
        </p:txBody>
      </p:sp>
    </p:spTree>
    <p:extLst>
      <p:ext uri="{BB962C8B-B14F-4D97-AF65-F5344CB8AC3E}">
        <p14:creationId xmlns:p14="http://schemas.microsoft.com/office/powerpoint/2010/main" val="3387909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sv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631CCBC-495F-4166-EBBD-47C22DBAF753}"/>
              </a:ext>
            </a:extLst>
          </p:cNvPr>
          <p:cNvSpPr/>
          <p:nvPr/>
        </p:nvSpPr>
        <p:spPr>
          <a:xfrm>
            <a:off x="585788" y="2914650"/>
            <a:ext cx="4114800" cy="22431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nl-NL" sz="1100" b="1" dirty="0">
                <a:solidFill>
                  <a:schemeClr val="tx1"/>
                </a:solidFill>
                <a:latin typeface="Calibri"/>
                <a:ea typeface="Tahoma"/>
                <a:cs typeface="Calibri"/>
              </a:rPr>
              <a:t>IKC Wereldwijs wil DE plek zijn in Graan voor Visch waar kinderen van 0-13 jaar en hun ouders met plezier naar toe gaan, elkaar tegenkomen en gezien (willen) worden. Het is een bruisende plek waar alle kinderen zichzelf kunnen zijn. Zij krijgen kansen en kunnen zich optimaal ontplooien door kwalitatief goede opvang, goed onderwijs en een breed inspirerend aanbod van activiteiten. Wij vinden het belangrijk dat ieder kind het beste uit zichzelf kan halen en de kinderen hierbij zo optimaal mogelijk begeleid worden. </a:t>
            </a:r>
            <a:endParaRPr lang="nl-NL" sz="1100" b="1">
              <a:solidFill>
                <a:schemeClr val="tx1"/>
              </a:solidFill>
              <a:cs typeface="Calibri"/>
            </a:endParaRPr>
          </a:p>
          <a:p>
            <a:r>
              <a:rPr lang="nl-NL" sz="1100" b="1" dirty="0">
                <a:solidFill>
                  <a:schemeClr val="tx1"/>
                </a:solidFill>
                <a:latin typeface="Calibri"/>
                <a:ea typeface="Tahoma"/>
                <a:cs typeface="Calibri"/>
              </a:rPr>
              <a:t>Kinderen voelen zich veilig en vertrouwd in en rond het IKC, Wereldwijs als uitvalsbasis voor een eigen plekje in de wereld. </a:t>
            </a:r>
          </a:p>
          <a:p>
            <a:endParaRPr lang="nl-NL" sz="1400" dirty="0">
              <a:solidFill>
                <a:schemeClr val="tx1"/>
              </a:solidFill>
              <a:latin typeface="Tahoma"/>
              <a:ea typeface="Tahoma"/>
              <a:cs typeface="Tahoma"/>
            </a:endParaRPr>
          </a:p>
        </p:txBody>
      </p:sp>
      <p:sp>
        <p:nvSpPr>
          <p:cNvPr id="6" name="Rechthoek 5">
            <a:extLst>
              <a:ext uri="{FF2B5EF4-FFF2-40B4-BE49-F238E27FC236}">
                <a16:creationId xmlns:a16="http://schemas.microsoft.com/office/drawing/2014/main" id="{C3417305-BC4D-209E-3DAC-107050F6F19F}"/>
              </a:ext>
            </a:extLst>
          </p:cNvPr>
          <p:cNvSpPr/>
          <p:nvPr/>
        </p:nvSpPr>
        <p:spPr>
          <a:xfrm>
            <a:off x="585788" y="5834062"/>
            <a:ext cx="4114800" cy="22431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nl-NL" sz="1000" dirty="0">
                <a:solidFill>
                  <a:schemeClr val="tx1"/>
                </a:solidFill>
                <a:latin typeface="Calibri"/>
                <a:ea typeface="Tahoma"/>
                <a:cs typeface="Calibri"/>
              </a:rPr>
              <a:t>Kinderen die extra kansen nodig hebben kunnen deze vinden in het IKC. Maar ook kinderen die hun interesses willen leren ontdekken en deze ook verder willen ontwikkelen zijn in IKC Wereldwijs op de juiste plek! Er is een doorlopende pedagogische en didactische aanpak en gerichte talentontwikkeling op de terreinen: sport, taal/Engels en ICT. </a:t>
            </a:r>
          </a:p>
          <a:p>
            <a:r>
              <a:rPr lang="nl-NL" sz="1000" dirty="0">
                <a:solidFill>
                  <a:schemeClr val="tx1"/>
                </a:solidFill>
                <a:latin typeface="Calibri"/>
                <a:ea typeface="Tahoma"/>
                <a:cs typeface="Calibri"/>
              </a:rPr>
              <a:t>Een grote ouderbetrokkenheid vinden wij erg belangrijk. Immers in de samenwerking tussen ouders en begeleiders ligt de sleutel tot vertrouwen en de groei van kinderen. </a:t>
            </a:r>
          </a:p>
          <a:p>
            <a:r>
              <a:rPr lang="nl-NL" sz="1000" dirty="0">
                <a:solidFill>
                  <a:schemeClr val="tx1"/>
                </a:solidFill>
                <a:latin typeface="Calibri"/>
                <a:ea typeface="Tahoma"/>
                <a:cs typeface="Calibri"/>
              </a:rPr>
              <a:t>Bij IKC Wereldwijs is de sociale ontwikkeling van kinderen heel belangrijk. Kinderen ontwikkelen vriendschappen, leren samenwerken en samen spelen. </a:t>
            </a:r>
          </a:p>
          <a:p>
            <a:r>
              <a:rPr lang="nl-NL" sz="1000" dirty="0">
                <a:solidFill>
                  <a:schemeClr val="tx1"/>
                </a:solidFill>
                <a:latin typeface="Calibri"/>
                <a:ea typeface="Tahoma"/>
                <a:cs typeface="Calibri"/>
              </a:rPr>
              <a:t>Het overdragen van normen en waarden zit verweven in al onze bezigheden. Dit doen we op een rustige en consequente manier, waarbij er ruimte en respect is voor de emoties en eigenheid van elk kind.</a:t>
            </a:r>
          </a:p>
          <a:p>
            <a:endParaRPr lang="nl-NL" sz="1400" dirty="0">
              <a:solidFill>
                <a:schemeClr val="tx1"/>
              </a:solidFill>
              <a:latin typeface="Tahoma"/>
              <a:ea typeface="Tahoma"/>
              <a:cs typeface="Tahoma"/>
            </a:endParaRPr>
          </a:p>
        </p:txBody>
      </p:sp>
      <p:sp>
        <p:nvSpPr>
          <p:cNvPr id="8" name="Rechthoek 7">
            <a:extLst>
              <a:ext uri="{FF2B5EF4-FFF2-40B4-BE49-F238E27FC236}">
                <a16:creationId xmlns:a16="http://schemas.microsoft.com/office/drawing/2014/main" id="{78566839-8B55-84D3-6BC7-23F6CD25923A}"/>
              </a:ext>
            </a:extLst>
          </p:cNvPr>
          <p:cNvSpPr/>
          <p:nvPr/>
        </p:nvSpPr>
        <p:spPr>
          <a:xfrm>
            <a:off x="585788" y="8901511"/>
            <a:ext cx="4114800" cy="14283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ctr"/>
            <a:r>
              <a:rPr lang="nl-NL" sz="1400" b="1" dirty="0">
                <a:solidFill>
                  <a:schemeClr val="tx1"/>
                </a:solidFill>
                <a:latin typeface="Calibri"/>
                <a:ea typeface="Tahoma"/>
                <a:cs typeface="Calibri"/>
              </a:rPr>
              <a:t>Geluk</a:t>
            </a:r>
            <a:endParaRPr lang="nl-NL" sz="1400" b="1">
              <a:solidFill>
                <a:schemeClr val="tx1"/>
              </a:solidFill>
              <a:cs typeface="Calibri"/>
            </a:endParaRPr>
          </a:p>
          <a:p>
            <a:pPr algn="ctr"/>
            <a:r>
              <a:rPr lang="nl-NL" sz="1400" b="1" dirty="0">
                <a:solidFill>
                  <a:schemeClr val="tx1"/>
                </a:solidFill>
                <a:latin typeface="Calibri"/>
                <a:ea typeface="Tahoma"/>
                <a:cs typeface="Calibri"/>
              </a:rPr>
              <a:t>Plezier</a:t>
            </a:r>
          </a:p>
          <a:p>
            <a:pPr algn="ctr"/>
            <a:r>
              <a:rPr lang="nl-NL" sz="1400" b="1" dirty="0">
                <a:solidFill>
                  <a:schemeClr val="tx1"/>
                </a:solidFill>
                <a:latin typeface="Calibri"/>
                <a:ea typeface="Tahoma"/>
                <a:cs typeface="Calibri"/>
              </a:rPr>
              <a:t>Respect</a:t>
            </a:r>
          </a:p>
          <a:p>
            <a:pPr algn="ctr"/>
            <a:r>
              <a:rPr lang="nl-NL" sz="1400" b="1" dirty="0">
                <a:solidFill>
                  <a:schemeClr val="tx1"/>
                </a:solidFill>
                <a:latin typeface="Calibri"/>
                <a:ea typeface="Tahoma"/>
                <a:cs typeface="Calibri"/>
              </a:rPr>
              <a:t>Verbinding</a:t>
            </a:r>
          </a:p>
          <a:p>
            <a:pPr algn="ctr"/>
            <a:r>
              <a:rPr lang="nl-NL" sz="1400" b="1" dirty="0">
                <a:solidFill>
                  <a:schemeClr val="tx1"/>
                </a:solidFill>
                <a:latin typeface="Calibri"/>
                <a:ea typeface="Tahoma"/>
                <a:cs typeface="Calibri"/>
              </a:rPr>
              <a:t>Vakmanschap  </a:t>
            </a:r>
          </a:p>
          <a:p>
            <a:pPr algn="ctr"/>
            <a:r>
              <a:rPr lang="nl-NL" sz="1400" b="1" dirty="0">
                <a:solidFill>
                  <a:schemeClr val="tx1"/>
                </a:solidFill>
                <a:latin typeface="Calibri"/>
                <a:ea typeface="Tahoma"/>
                <a:cs typeface="Calibri"/>
              </a:rPr>
              <a:t>Duurzaamheid</a:t>
            </a:r>
            <a:endParaRPr lang="nl-NL" sz="1400" b="1" dirty="0">
              <a:solidFill>
                <a:schemeClr val="tx1"/>
              </a:solidFill>
              <a:cs typeface="Calibri"/>
            </a:endParaRPr>
          </a:p>
        </p:txBody>
      </p:sp>
      <p:sp>
        <p:nvSpPr>
          <p:cNvPr id="9" name="Rechthoek 8">
            <a:extLst>
              <a:ext uri="{FF2B5EF4-FFF2-40B4-BE49-F238E27FC236}">
                <a16:creationId xmlns:a16="http://schemas.microsoft.com/office/drawing/2014/main" id="{0FA4A753-F326-938E-775C-96F95FA05CA0}"/>
              </a:ext>
            </a:extLst>
          </p:cNvPr>
          <p:cNvSpPr/>
          <p:nvPr/>
        </p:nvSpPr>
        <p:spPr>
          <a:xfrm>
            <a:off x="5940353" y="1040510"/>
            <a:ext cx="3125133" cy="20764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marL="285750" indent="-285750">
              <a:buAutoNum type="arabicPeriod"/>
            </a:pPr>
            <a:r>
              <a:rPr lang="nl-NL" sz="1000" dirty="0">
                <a:solidFill>
                  <a:schemeClr val="tx1"/>
                </a:solidFill>
                <a:latin typeface="Calibri"/>
                <a:ea typeface="Tahoma"/>
                <a:cs typeface="Calibri"/>
              </a:rPr>
              <a:t>Wij bereiden de kinderen voor op en leren kinderen participeren in de complexe en snel veranderende wereld.</a:t>
            </a:r>
            <a:endParaRPr lang="nl-NL"/>
          </a:p>
          <a:p>
            <a:pPr marL="285750" indent="-285750">
              <a:buAutoNum type="arabicPeriod"/>
            </a:pPr>
            <a:r>
              <a:rPr lang="nl-NL" sz="1000" dirty="0">
                <a:solidFill>
                  <a:schemeClr val="tx1"/>
                </a:solidFill>
                <a:latin typeface="Calibri"/>
                <a:ea typeface="Tahoma"/>
                <a:cs typeface="Calibri"/>
              </a:rPr>
              <a:t>Wij organiseren het onderwijs zo, dat het aansluit bij de belevingswereld en niveau van de kinderen, waardoor ieder kind zijn kwaliteiten kan inzetten en talenten kan ontwikkelen.</a:t>
            </a:r>
          </a:p>
          <a:p>
            <a:pPr marL="285750" indent="-285750">
              <a:buAutoNum type="arabicPeriod"/>
            </a:pPr>
            <a:r>
              <a:rPr lang="nl-NL" sz="1000" dirty="0">
                <a:solidFill>
                  <a:schemeClr val="tx1"/>
                </a:solidFill>
                <a:latin typeface="Calibri"/>
                <a:ea typeface="Tahoma"/>
                <a:cs typeface="Calibri"/>
              </a:rPr>
              <a:t>Ons onderwijs is taalrijk en sluit aan bij de continue veranderingen in de populatie.</a:t>
            </a:r>
          </a:p>
          <a:p>
            <a:pPr marL="285750" indent="-285750">
              <a:buAutoNum type="arabicPeriod"/>
            </a:pPr>
            <a:r>
              <a:rPr lang="nl-NL" sz="1000" dirty="0">
                <a:solidFill>
                  <a:schemeClr val="tx1"/>
                </a:solidFill>
                <a:latin typeface="Calibri"/>
                <a:ea typeface="Tahoma"/>
                <a:cs typeface="Calibri"/>
              </a:rPr>
              <a:t>ICT is een wezenlijk onderdeel in het leven van een kind. Daarom worden zij bij ons ICT-vaardig en verdiepen en verrijken wij ons onderwijs daarmee.</a:t>
            </a:r>
          </a:p>
          <a:p>
            <a:endParaRPr lang="nl-NL" sz="1200" dirty="0">
              <a:solidFill>
                <a:schemeClr val="tx1"/>
              </a:solidFill>
              <a:latin typeface="Tahoma"/>
              <a:ea typeface="Tahoma"/>
              <a:cs typeface="Tahoma"/>
            </a:endParaRPr>
          </a:p>
        </p:txBody>
      </p:sp>
      <p:sp>
        <p:nvSpPr>
          <p:cNvPr id="13" name="Rechthoek 12">
            <a:extLst>
              <a:ext uri="{FF2B5EF4-FFF2-40B4-BE49-F238E27FC236}">
                <a16:creationId xmlns:a16="http://schemas.microsoft.com/office/drawing/2014/main" id="{273318D3-60FF-A61C-9BEA-363464287630}"/>
              </a:ext>
            </a:extLst>
          </p:cNvPr>
          <p:cNvSpPr/>
          <p:nvPr/>
        </p:nvSpPr>
        <p:spPr>
          <a:xfrm>
            <a:off x="6057897" y="3269455"/>
            <a:ext cx="2890043" cy="20764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marL="285750" indent="-285750">
              <a:buAutoNum type="arabicPeriod"/>
            </a:pPr>
            <a:r>
              <a:rPr lang="nl-NL" sz="1000" dirty="0">
                <a:solidFill>
                  <a:schemeClr val="tx1"/>
                </a:solidFill>
                <a:latin typeface="Calibri"/>
                <a:ea typeface="Tahoma"/>
                <a:cs typeface="Calibri"/>
              </a:rPr>
              <a:t>Op IKC Wereldwijs hebben wij (kinderen, ouders, leerkrachten, medewerkers) oog voor elkaar en kennis over elkaar. We behandelen elkaar met respect en er is aandacht voor alle culturen, talen en geloven.</a:t>
            </a:r>
            <a:endParaRPr lang="nl-NL"/>
          </a:p>
          <a:p>
            <a:pPr marL="285750" indent="-285750">
              <a:buAutoNum type="arabicPeriod"/>
            </a:pPr>
            <a:r>
              <a:rPr lang="nl-NL" sz="1000" dirty="0">
                <a:solidFill>
                  <a:schemeClr val="tx1"/>
                </a:solidFill>
                <a:latin typeface="Calibri"/>
                <a:ea typeface="Tahoma"/>
                <a:cs typeface="Calibri"/>
              </a:rPr>
              <a:t>Op IKC Wereldwijs is aandacht voor personificatie en socialisatie binnen een veilige leeromgeving. </a:t>
            </a:r>
          </a:p>
          <a:p>
            <a:pPr marL="285750" indent="-285750">
              <a:buAutoNum type="arabicPeriod"/>
            </a:pPr>
            <a:r>
              <a:rPr lang="nl-NL" sz="1000" dirty="0">
                <a:solidFill>
                  <a:schemeClr val="tx1"/>
                </a:solidFill>
                <a:latin typeface="Calibri"/>
                <a:ea typeface="Tahoma"/>
                <a:cs typeface="Calibri"/>
              </a:rPr>
              <a:t>Op IKC Wereldwijs werken we bewust aan kansengelijkheid en een duurzame toekomst voor ieder kind.</a:t>
            </a:r>
          </a:p>
          <a:p>
            <a:endParaRPr lang="nl-NL" sz="1200" dirty="0">
              <a:solidFill>
                <a:schemeClr val="tx1"/>
              </a:solidFill>
              <a:latin typeface="Tahoma"/>
              <a:ea typeface="Tahoma"/>
              <a:cs typeface="Tahoma"/>
            </a:endParaRPr>
          </a:p>
        </p:txBody>
      </p:sp>
      <p:sp>
        <p:nvSpPr>
          <p:cNvPr id="14" name="Rechthoek 13">
            <a:extLst>
              <a:ext uri="{FF2B5EF4-FFF2-40B4-BE49-F238E27FC236}">
                <a16:creationId xmlns:a16="http://schemas.microsoft.com/office/drawing/2014/main" id="{B28CFC07-6FD1-499F-DF1E-3AB7D7BF57D3}"/>
              </a:ext>
            </a:extLst>
          </p:cNvPr>
          <p:cNvSpPr/>
          <p:nvPr/>
        </p:nvSpPr>
        <p:spPr>
          <a:xfrm>
            <a:off x="6057897" y="5720047"/>
            <a:ext cx="2890043" cy="20764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endParaRPr lang="nl-NL"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hthoek 14">
            <a:extLst>
              <a:ext uri="{FF2B5EF4-FFF2-40B4-BE49-F238E27FC236}">
                <a16:creationId xmlns:a16="http://schemas.microsoft.com/office/drawing/2014/main" id="{82ADBFCA-DE90-C01E-2FC1-0E1E95796446}"/>
              </a:ext>
            </a:extLst>
          </p:cNvPr>
          <p:cNvSpPr/>
          <p:nvPr/>
        </p:nvSpPr>
        <p:spPr>
          <a:xfrm>
            <a:off x="6057896" y="8229218"/>
            <a:ext cx="2890043" cy="20764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endParaRPr lang="nl-NL"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hthoek 15">
            <a:extLst>
              <a:ext uri="{FF2B5EF4-FFF2-40B4-BE49-F238E27FC236}">
                <a16:creationId xmlns:a16="http://schemas.microsoft.com/office/drawing/2014/main" id="{1BE8D463-B055-0D61-6111-15FA462DEA8E}"/>
              </a:ext>
            </a:extLst>
          </p:cNvPr>
          <p:cNvSpPr/>
          <p:nvPr/>
        </p:nvSpPr>
        <p:spPr>
          <a:xfrm>
            <a:off x="9610723" y="1701404"/>
            <a:ext cx="5362577" cy="1415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endParaRPr lang="nl-NL"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Wingdings"/>
              <a:buChar char="ü"/>
            </a:pPr>
            <a:r>
              <a:rPr lang="nl-NL" sz="1200" dirty="0">
                <a:solidFill>
                  <a:schemeClr val="tx1"/>
                </a:solidFill>
                <a:latin typeface="Tahoma"/>
                <a:ea typeface="Tahoma"/>
                <a:cs typeface="Tahoma"/>
              </a:rPr>
              <a:t>Demonstratie en spelbegeleiding hebben een vaste plaats in ons onderwijs.</a:t>
            </a:r>
            <a:endParaRPr lang="nl-NL"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Wingdings"/>
              <a:buChar char="ü"/>
            </a:pPr>
            <a:r>
              <a:rPr lang="nl-NL" sz="1200" dirty="0">
                <a:solidFill>
                  <a:schemeClr val="tx1"/>
                </a:solidFill>
                <a:latin typeface="Tahoma"/>
                <a:ea typeface="Tahoma"/>
                <a:cs typeface="Tahoma"/>
              </a:rPr>
              <a:t> ICT vaardigheden hebben een vaste plaats in ons onderwijs. Onderzoekend en ontwerpend leren is hier een onderdeel van.</a:t>
            </a:r>
            <a:endParaRPr lang="nl-NL" sz="120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Wingdings"/>
              <a:buChar char="ü"/>
            </a:pPr>
            <a:r>
              <a:rPr lang="nl-NL" sz="1200" dirty="0">
                <a:solidFill>
                  <a:schemeClr val="tx1"/>
                </a:solidFill>
                <a:latin typeface="Tahoma"/>
                <a:ea typeface="Tahoma"/>
                <a:cs typeface="Tahoma"/>
              </a:rPr>
              <a:t>Doelgerichte en taalrijke leeromgeving.</a:t>
            </a:r>
            <a:endParaRPr lang="nl-NL"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Wingdings"/>
              <a:buChar char="ü"/>
            </a:pPr>
            <a:endParaRPr lang="nl-NL"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nl-NL"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hthoek 16">
            <a:extLst>
              <a:ext uri="{FF2B5EF4-FFF2-40B4-BE49-F238E27FC236}">
                <a16:creationId xmlns:a16="http://schemas.microsoft.com/office/drawing/2014/main" id="{E1199457-53E7-5E45-F2F8-2EF34924970D}"/>
              </a:ext>
            </a:extLst>
          </p:cNvPr>
          <p:cNvSpPr/>
          <p:nvPr/>
        </p:nvSpPr>
        <p:spPr>
          <a:xfrm>
            <a:off x="9610722" y="3755096"/>
            <a:ext cx="5362577" cy="15908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marL="171450" indent="-171450">
              <a:buFont typeface="Wingdings"/>
              <a:buChar char="ü"/>
            </a:pPr>
            <a:r>
              <a:rPr lang="nl-NL" sz="1200" dirty="0">
                <a:solidFill>
                  <a:schemeClr val="tx1"/>
                </a:solidFill>
                <a:latin typeface="Tahoma"/>
                <a:ea typeface="Tahoma"/>
                <a:cs typeface="Tahoma"/>
              </a:rPr>
              <a:t>Heldere visie burgerschapsonderwijs</a:t>
            </a:r>
            <a:endParaRPr lang="nl-NL"/>
          </a:p>
          <a:p>
            <a:pPr marL="171450" indent="-171450">
              <a:buFont typeface="Wingdings"/>
              <a:buChar char="ü"/>
            </a:pPr>
            <a:r>
              <a:rPr lang="nl-NL" sz="1200" dirty="0">
                <a:solidFill>
                  <a:schemeClr val="tx1"/>
                </a:solidFill>
                <a:latin typeface="Tahoma"/>
                <a:ea typeface="Tahoma"/>
                <a:cs typeface="Tahoma"/>
              </a:rPr>
              <a:t>We vieren de verschillende culturen</a:t>
            </a:r>
            <a:endParaRPr lang="nl-NL"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Wingdings"/>
              <a:buChar char="ü"/>
            </a:pPr>
            <a:r>
              <a:rPr lang="nl-NL" sz="1200" dirty="0">
                <a:solidFill>
                  <a:schemeClr val="tx1"/>
                </a:solidFill>
                <a:latin typeface="Tahoma"/>
                <a:ea typeface="Tahoma"/>
                <a:cs typeface="Tahoma"/>
              </a:rPr>
              <a:t>Wij hebben een heldere visie op voeding en beweging en zijn een gezonde school</a:t>
            </a:r>
            <a:endParaRPr lang="nl-NL"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Wingdings"/>
              <a:buChar char="ü"/>
            </a:pPr>
            <a:r>
              <a:rPr lang="nl-NL" sz="1200" dirty="0">
                <a:solidFill>
                  <a:schemeClr val="tx1"/>
                </a:solidFill>
                <a:latin typeface="Tahoma"/>
                <a:ea typeface="Tahoma"/>
                <a:cs typeface="Tahoma"/>
              </a:rPr>
              <a:t>We geven cultuur- en traumasensitief onderwijs.</a:t>
            </a:r>
            <a:endParaRPr lang="nl-NL"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Wingdings"/>
              <a:buChar char="ü"/>
            </a:pPr>
            <a:endParaRPr lang="nl-NL"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hthoek 17">
            <a:extLst>
              <a:ext uri="{FF2B5EF4-FFF2-40B4-BE49-F238E27FC236}">
                <a16:creationId xmlns:a16="http://schemas.microsoft.com/office/drawing/2014/main" id="{56B1E2F6-7C65-6922-6AA4-33164D0D4C76}"/>
              </a:ext>
            </a:extLst>
          </p:cNvPr>
          <p:cNvSpPr/>
          <p:nvPr/>
        </p:nvSpPr>
        <p:spPr>
          <a:xfrm>
            <a:off x="9610722" y="5881598"/>
            <a:ext cx="5362577" cy="13861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marL="171450" indent="-171450">
              <a:buFont typeface="Wingdings"/>
              <a:buChar char="ü"/>
            </a:pPr>
            <a:r>
              <a:rPr lang="nl-NL" sz="1200">
                <a:solidFill>
                  <a:schemeClr val="tx1"/>
                </a:solidFill>
                <a:latin typeface="Tahoma"/>
                <a:ea typeface="Tahoma"/>
                <a:cs typeface="Tahoma"/>
              </a:rPr>
              <a:t>Passend </a:t>
            </a:r>
            <a:r>
              <a:rPr lang="nl-NL" sz="1200" err="1">
                <a:solidFill>
                  <a:schemeClr val="tx1"/>
                </a:solidFill>
                <a:latin typeface="Tahoma"/>
                <a:ea typeface="Tahoma"/>
                <a:cs typeface="Tahoma"/>
              </a:rPr>
              <a:t>kindvolgsysteem</a:t>
            </a:r>
            <a:endParaRPr lang="nl-NL" sz="1200" dirty="0" err="1">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Wingdings"/>
              <a:buChar char="ü"/>
            </a:pPr>
            <a:r>
              <a:rPr lang="nl-NL" sz="1200" dirty="0">
                <a:solidFill>
                  <a:schemeClr val="tx1"/>
                </a:solidFill>
                <a:latin typeface="Tahoma"/>
                <a:ea typeface="Tahoma"/>
                <a:cs typeface="Tahoma"/>
              </a:rPr>
              <a:t>Professionele schoolcultuur</a:t>
            </a:r>
          </a:p>
          <a:p>
            <a:pPr marL="171450" indent="-171450">
              <a:buFont typeface="Wingdings"/>
              <a:buChar char="ü"/>
            </a:pPr>
            <a:r>
              <a:rPr lang="nl-NL" sz="1200" dirty="0">
                <a:solidFill>
                  <a:schemeClr val="tx1"/>
                </a:solidFill>
                <a:latin typeface="Tahoma"/>
                <a:ea typeface="Tahoma"/>
                <a:cs typeface="Tahoma"/>
              </a:rPr>
              <a:t>Goede gesprekkencyclus</a:t>
            </a:r>
          </a:p>
          <a:p>
            <a:pPr marL="171450" indent="-171450">
              <a:buFont typeface="Wingdings"/>
              <a:buChar char="ü"/>
            </a:pPr>
            <a:r>
              <a:rPr lang="nl-NL" sz="1200" dirty="0">
                <a:solidFill>
                  <a:schemeClr val="tx1"/>
                </a:solidFill>
                <a:latin typeface="Tahoma"/>
                <a:ea typeface="Tahoma"/>
                <a:cs typeface="Tahoma"/>
              </a:rPr>
              <a:t>Divers en passend scholingsaanbod team</a:t>
            </a:r>
          </a:p>
          <a:p>
            <a:pPr marL="171450" indent="-171450">
              <a:buFont typeface="Wingdings"/>
              <a:buChar char="ü"/>
            </a:pPr>
            <a:r>
              <a:rPr lang="nl-NL" sz="1200" dirty="0">
                <a:solidFill>
                  <a:schemeClr val="tx1"/>
                </a:solidFill>
                <a:latin typeface="Tahoma"/>
                <a:ea typeface="Tahoma"/>
                <a:cs typeface="Tahoma"/>
              </a:rPr>
              <a:t>Solide kwaliteitsstructuur</a:t>
            </a:r>
          </a:p>
        </p:txBody>
      </p:sp>
      <p:sp>
        <p:nvSpPr>
          <p:cNvPr id="19" name="Rechthoek 18">
            <a:extLst>
              <a:ext uri="{FF2B5EF4-FFF2-40B4-BE49-F238E27FC236}">
                <a16:creationId xmlns:a16="http://schemas.microsoft.com/office/drawing/2014/main" id="{F49C49E4-8BCF-E443-5DFE-FE07FE51E751}"/>
              </a:ext>
            </a:extLst>
          </p:cNvPr>
          <p:cNvSpPr/>
          <p:nvPr/>
        </p:nvSpPr>
        <p:spPr>
          <a:xfrm>
            <a:off x="9610722" y="8848825"/>
            <a:ext cx="5362577" cy="1481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marL="171450" indent="-171450">
              <a:buFont typeface="Wingdings"/>
              <a:buChar char="ü"/>
            </a:pPr>
            <a:r>
              <a:rPr lang="nl-NL" sz="1200" dirty="0">
                <a:solidFill>
                  <a:schemeClr val="tx1"/>
                </a:solidFill>
                <a:latin typeface="Tahoma"/>
                <a:ea typeface="Tahoma"/>
                <a:cs typeface="Tahoma"/>
              </a:rPr>
              <a:t>Samenwerking SKH</a:t>
            </a:r>
            <a:endParaRPr lang="nl-NL"/>
          </a:p>
          <a:p>
            <a:pPr marL="171450" indent="-171450">
              <a:buFont typeface="Wingdings"/>
              <a:buChar char="ü"/>
            </a:pPr>
            <a:r>
              <a:rPr lang="nl-NL" sz="1200" dirty="0">
                <a:solidFill>
                  <a:schemeClr val="tx1"/>
                </a:solidFill>
                <a:latin typeface="Tahoma"/>
                <a:ea typeface="Tahoma"/>
                <a:cs typeface="Tahoma"/>
              </a:rPr>
              <a:t>Profilering IKC wereldwijs</a:t>
            </a:r>
          </a:p>
          <a:p>
            <a:pPr marL="171450" indent="-171450">
              <a:buFont typeface="Wingdings"/>
              <a:buChar char="ü"/>
            </a:pPr>
            <a:r>
              <a:rPr lang="nl-NL" sz="1200" dirty="0">
                <a:solidFill>
                  <a:schemeClr val="tx1"/>
                </a:solidFill>
                <a:latin typeface="Tahoma"/>
                <a:ea typeface="Tahoma"/>
                <a:cs typeface="Tahoma"/>
              </a:rPr>
              <a:t>Ontwerpen toekomstig onderwijs</a:t>
            </a:r>
          </a:p>
          <a:p>
            <a:pPr marL="171450" indent="-171450">
              <a:buFont typeface="Wingdings"/>
              <a:buChar char="ü"/>
            </a:pPr>
            <a:r>
              <a:rPr lang="nl-NL" sz="1200" dirty="0">
                <a:solidFill>
                  <a:schemeClr val="tx1"/>
                </a:solidFill>
                <a:latin typeface="Tahoma"/>
                <a:ea typeface="Tahoma"/>
                <a:cs typeface="Tahoma"/>
              </a:rPr>
              <a:t>Laagdrempelig diverse Specialisten in de school</a:t>
            </a:r>
          </a:p>
          <a:p>
            <a:pPr marL="171450" indent="-171450">
              <a:buFont typeface="Wingdings"/>
              <a:buChar char="ü"/>
            </a:pPr>
            <a:r>
              <a:rPr lang="nl-NL" sz="1200" dirty="0">
                <a:solidFill>
                  <a:schemeClr val="tx1"/>
                </a:solidFill>
                <a:latin typeface="Tahoma"/>
                <a:ea typeface="Tahoma"/>
                <a:cs typeface="Tahoma"/>
              </a:rPr>
              <a:t>Bouwen aan expertisehuis nieuwkomersonderwijs</a:t>
            </a:r>
          </a:p>
          <a:p>
            <a:endParaRPr lang="nl-NL" sz="1200" dirty="0">
              <a:solidFill>
                <a:schemeClr val="tx1"/>
              </a:solidFill>
              <a:latin typeface="Tahoma"/>
              <a:ea typeface="Tahoma"/>
              <a:cs typeface="Tahoma"/>
            </a:endParaRPr>
          </a:p>
        </p:txBody>
      </p:sp>
      <p:sp>
        <p:nvSpPr>
          <p:cNvPr id="20" name="Rechthoek 19">
            <a:extLst>
              <a:ext uri="{FF2B5EF4-FFF2-40B4-BE49-F238E27FC236}">
                <a16:creationId xmlns:a16="http://schemas.microsoft.com/office/drawing/2014/main" id="{B4AD739B-B5BF-21D9-AD84-538AA4DE6E47}"/>
              </a:ext>
            </a:extLst>
          </p:cNvPr>
          <p:cNvSpPr/>
          <p:nvPr/>
        </p:nvSpPr>
        <p:spPr>
          <a:xfrm>
            <a:off x="2443163" y="500063"/>
            <a:ext cx="2014537" cy="20764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endParaRPr lang="nl-NL" sz="2000" b="1" dirty="0">
              <a:solidFill>
                <a:srgbClr val="549DD5"/>
              </a:solidFill>
              <a:latin typeface="Tahoma"/>
              <a:ea typeface="Tahoma"/>
              <a:cs typeface="Tahoma"/>
            </a:endParaRPr>
          </a:p>
        </p:txBody>
      </p:sp>
      <p:sp>
        <p:nvSpPr>
          <p:cNvPr id="23" name="Rechthoek 22">
            <a:extLst>
              <a:ext uri="{FF2B5EF4-FFF2-40B4-BE49-F238E27FC236}">
                <a16:creationId xmlns:a16="http://schemas.microsoft.com/office/drawing/2014/main" id="{790C2012-C84B-76A1-D94A-6A260BA3ED5F}"/>
              </a:ext>
            </a:extLst>
          </p:cNvPr>
          <p:cNvSpPr/>
          <p:nvPr/>
        </p:nvSpPr>
        <p:spPr>
          <a:xfrm>
            <a:off x="504429" y="500063"/>
            <a:ext cx="1275952" cy="7942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endParaRPr lang="nl-NL" sz="16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 name="Graphic 1" descr="IKC Wereldwijs">
            <a:extLst>
              <a:ext uri="{FF2B5EF4-FFF2-40B4-BE49-F238E27FC236}">
                <a16:creationId xmlns:a16="http://schemas.microsoft.com/office/drawing/2014/main" id="{5BB36B36-8185-0D3C-B019-2E09398C32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407" y="209450"/>
            <a:ext cx="2787278" cy="2242951"/>
          </a:xfrm>
          <a:prstGeom prst="rect">
            <a:avLst/>
          </a:prstGeom>
        </p:spPr>
      </p:pic>
      <p:sp>
        <p:nvSpPr>
          <p:cNvPr id="3" name="Tekstvak 2">
            <a:extLst>
              <a:ext uri="{FF2B5EF4-FFF2-40B4-BE49-F238E27FC236}">
                <a16:creationId xmlns:a16="http://schemas.microsoft.com/office/drawing/2014/main" id="{C4519A98-0F38-646E-E20D-15B5A6BAF5E8}"/>
              </a:ext>
            </a:extLst>
          </p:cNvPr>
          <p:cNvSpPr txBox="1"/>
          <p:nvPr/>
        </p:nvSpPr>
        <p:spPr>
          <a:xfrm>
            <a:off x="5982370" y="5117306"/>
            <a:ext cx="2963598"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AutoNum type="arabicPeriod"/>
            </a:pPr>
            <a:r>
              <a:rPr lang="nl-NL" sz="1000" dirty="0">
                <a:cs typeface="Calibri"/>
              </a:rPr>
              <a:t>IKC Wereldwijs wil werken volgens een duidelijke kwaliteitsstructuur. </a:t>
            </a:r>
            <a:endParaRPr lang="nl-NL"/>
          </a:p>
          <a:p>
            <a:pPr marL="228600" indent="-228600">
              <a:buAutoNum type="arabicPeriod"/>
            </a:pPr>
            <a:r>
              <a:rPr lang="nl-NL" sz="1000" dirty="0">
                <a:cs typeface="Calibri"/>
              </a:rPr>
              <a:t>Wij volgen de kinderen op effectieve wijze waardoor wij hun sociaal emotionele- en onderwijsbehoeften in beeld hebben en daarmee een goed, passend aanbod verzorgen. </a:t>
            </a:r>
          </a:p>
          <a:p>
            <a:pPr marL="228600" indent="-228600">
              <a:buAutoNum type="arabicPeriod"/>
            </a:pPr>
            <a:r>
              <a:rPr lang="nl-NL" sz="1000" dirty="0">
                <a:cs typeface="Calibri"/>
              </a:rPr>
              <a:t>Op IKC Wereldwijs hebben wij een open en veilige cultuur waarin wij continu met elkaar reflecteren op ons onderwijs en bewust zijn van onze vitaliteit. </a:t>
            </a:r>
          </a:p>
          <a:p>
            <a:pPr marL="228600" indent="-228600">
              <a:buAutoNum type="arabicPeriod"/>
            </a:pPr>
            <a:r>
              <a:rPr lang="nl-NL" sz="1000" dirty="0">
                <a:cs typeface="Calibri"/>
              </a:rPr>
              <a:t>De professionalisering is passend binnen de schoolontwikkeling en we maken gebruik van elkaars expertise.  </a:t>
            </a:r>
          </a:p>
        </p:txBody>
      </p:sp>
      <p:sp>
        <p:nvSpPr>
          <p:cNvPr id="4" name="Tekstvak 3">
            <a:extLst>
              <a:ext uri="{FF2B5EF4-FFF2-40B4-BE49-F238E27FC236}">
                <a16:creationId xmlns:a16="http://schemas.microsoft.com/office/drawing/2014/main" id="{93B0A01C-13EA-DB65-31B0-BA06F974D7C0}"/>
              </a:ext>
            </a:extLst>
          </p:cNvPr>
          <p:cNvSpPr txBox="1"/>
          <p:nvPr/>
        </p:nvSpPr>
        <p:spPr>
          <a:xfrm>
            <a:off x="6055836" y="7511214"/>
            <a:ext cx="289013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AutoNum type="arabicPeriod"/>
            </a:pPr>
            <a:r>
              <a:rPr lang="nl-NL" sz="1000" dirty="0">
                <a:cs typeface="Calibri"/>
              </a:rPr>
              <a:t>IKC Wereldwijs wil het trefpunt zijn in de omgeving, alle betrokkenen zowel, team, ouders, kinderen als onze partners in de wijk, zijn verbonden, werken samen en kunnen profiteren van elkaars kwaliteiten. </a:t>
            </a:r>
            <a:endParaRPr lang="nl-NL"/>
          </a:p>
          <a:p>
            <a:pPr marL="228600" indent="-228600">
              <a:buAutoNum type="arabicPeriod"/>
            </a:pPr>
            <a:r>
              <a:rPr lang="nl-NL" sz="1000" dirty="0">
                <a:cs typeface="Calibri"/>
              </a:rPr>
              <a:t>De verschillende afdelingen van IKC Wereldwijs (opvang, regulier en taalklassen) vormen samen 1 geheel. We vinden de verbinding waar dat kan, werken aan kennisdeling en zorgen voor een goede aansluiting op elkaar. </a:t>
            </a:r>
          </a:p>
          <a:p>
            <a:pPr marL="228600" indent="-228600">
              <a:buAutoNum type="arabicPeriod"/>
            </a:pPr>
            <a:r>
              <a:rPr lang="nl-NL" sz="1000" dirty="0">
                <a:cs typeface="Calibri"/>
              </a:rPr>
              <a:t>Het IKC vormt de basis van het regionale expertisehuis nieuwkomersonderwijs VE/PO. Hierin bedienen wij onderwijs en opvang op het gebied van nieuwkomers in de regio. </a:t>
            </a:r>
          </a:p>
        </p:txBody>
      </p:sp>
      <p:sp>
        <p:nvSpPr>
          <p:cNvPr id="7" name="Ovaal 6">
            <a:extLst>
              <a:ext uri="{FF2B5EF4-FFF2-40B4-BE49-F238E27FC236}">
                <a16:creationId xmlns:a16="http://schemas.microsoft.com/office/drawing/2014/main" id="{2A106364-7741-A33B-6374-BF41FB25A781}"/>
              </a:ext>
            </a:extLst>
          </p:cNvPr>
          <p:cNvSpPr/>
          <p:nvPr/>
        </p:nvSpPr>
        <p:spPr>
          <a:xfrm>
            <a:off x="12791304" y="-298141"/>
            <a:ext cx="2181995" cy="2207485"/>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nl-NL" b="1" dirty="0">
                <a:latin typeface="Tahoma"/>
                <a:ea typeface="Tahoma"/>
                <a:cs typeface="Calibri"/>
              </a:rPr>
              <a:t>IKC plan </a:t>
            </a:r>
          </a:p>
          <a:p>
            <a:pPr algn="ctr"/>
            <a:r>
              <a:rPr lang="nl-NL" b="1" dirty="0">
                <a:latin typeface="Tahoma"/>
                <a:ea typeface="Tahoma"/>
                <a:cs typeface="Calibri"/>
              </a:rPr>
              <a:t>2023-2027</a:t>
            </a:r>
          </a:p>
        </p:txBody>
      </p:sp>
      <p:pic>
        <p:nvPicPr>
          <p:cNvPr id="11" name="Afbeelding 10" descr="Afbeelding met kleding, persoon, schoeisel, Natuurlijke voeding&#10;&#10;Automatisch gegenereerde beschrijving">
            <a:extLst>
              <a:ext uri="{FF2B5EF4-FFF2-40B4-BE49-F238E27FC236}">
                <a16:creationId xmlns:a16="http://schemas.microsoft.com/office/drawing/2014/main" id="{F914FCB9-EE5F-CEFF-AF80-44165CC1CC01}"/>
              </a:ext>
            </a:extLst>
          </p:cNvPr>
          <p:cNvPicPr>
            <a:picLocks noChangeAspect="1"/>
          </p:cNvPicPr>
          <p:nvPr/>
        </p:nvPicPr>
        <p:blipFill>
          <a:blip r:embed="rId5"/>
          <a:stretch>
            <a:fillRect/>
          </a:stretch>
        </p:blipFill>
        <p:spPr>
          <a:xfrm>
            <a:off x="12609160" y="2150422"/>
            <a:ext cx="2455280" cy="2156374"/>
          </a:xfrm>
          <a:prstGeom prst="ellipse">
            <a:avLst/>
          </a:prstGeom>
          <a:ln>
            <a:noFill/>
          </a:ln>
          <a:effectLst>
            <a:softEdge rad="112500"/>
          </a:effectLst>
        </p:spPr>
      </p:pic>
      <p:pic>
        <p:nvPicPr>
          <p:cNvPr id="21" name="Afbeelding 20" descr="Afbeelding met kleding, persoon, schoeisel, buitenshuis&#10;&#10;Automatisch gegenereerde beschrijving">
            <a:extLst>
              <a:ext uri="{FF2B5EF4-FFF2-40B4-BE49-F238E27FC236}">
                <a16:creationId xmlns:a16="http://schemas.microsoft.com/office/drawing/2014/main" id="{2772BB9F-8C39-E2FD-4FE7-30FC3035BA75}"/>
              </a:ext>
            </a:extLst>
          </p:cNvPr>
          <p:cNvPicPr>
            <a:picLocks noChangeAspect="1"/>
          </p:cNvPicPr>
          <p:nvPr/>
        </p:nvPicPr>
        <p:blipFill rotWithShape="1">
          <a:blip r:embed="rId6"/>
          <a:srcRect l="-12121" t="4961" r="-4647" b="13867"/>
          <a:stretch/>
        </p:blipFill>
        <p:spPr>
          <a:xfrm>
            <a:off x="-276993" y="8714570"/>
            <a:ext cx="2278517" cy="2073623"/>
          </a:xfrm>
          <a:prstGeom prst="ellipse">
            <a:avLst/>
          </a:prstGeom>
          <a:ln>
            <a:noFill/>
          </a:ln>
          <a:effectLst>
            <a:softEdge rad="112500"/>
          </a:effectLst>
        </p:spPr>
      </p:pic>
      <p:pic>
        <p:nvPicPr>
          <p:cNvPr id="25" name="Afbeelding 24" descr="Afbeelding met persoon, hemel, buitenshuis, vasthouden&#10;&#10;Automatisch gegenereerde beschrijving">
            <a:extLst>
              <a:ext uri="{FF2B5EF4-FFF2-40B4-BE49-F238E27FC236}">
                <a16:creationId xmlns:a16="http://schemas.microsoft.com/office/drawing/2014/main" id="{F90D1CCB-7EFC-9DB2-2D74-893DC7812FB9}"/>
              </a:ext>
            </a:extLst>
          </p:cNvPr>
          <p:cNvPicPr>
            <a:picLocks noChangeAspect="1"/>
          </p:cNvPicPr>
          <p:nvPr/>
        </p:nvPicPr>
        <p:blipFill>
          <a:blip r:embed="rId7"/>
          <a:stretch>
            <a:fillRect/>
          </a:stretch>
        </p:blipFill>
        <p:spPr>
          <a:xfrm>
            <a:off x="3733313" y="4280274"/>
            <a:ext cx="1805091" cy="1776031"/>
          </a:xfrm>
          <a:prstGeom prst="ellipse">
            <a:avLst/>
          </a:prstGeom>
          <a:ln>
            <a:noFill/>
          </a:ln>
          <a:effectLst>
            <a:softEdge rad="112500"/>
          </a:effectLst>
        </p:spPr>
      </p:pic>
      <p:pic>
        <p:nvPicPr>
          <p:cNvPr id="28" name="Afbeelding 27" descr="Afbeelding met schets, tekening, kunst, verven&#10;&#10;Automatisch gegenereerde beschrijving">
            <a:extLst>
              <a:ext uri="{FF2B5EF4-FFF2-40B4-BE49-F238E27FC236}">
                <a16:creationId xmlns:a16="http://schemas.microsoft.com/office/drawing/2014/main" id="{6183E65F-ED53-8D6D-7C40-25410C6DCFF5}"/>
              </a:ext>
            </a:extLst>
          </p:cNvPr>
          <p:cNvPicPr>
            <a:picLocks noChangeAspect="1"/>
          </p:cNvPicPr>
          <p:nvPr/>
        </p:nvPicPr>
        <p:blipFill>
          <a:blip r:embed="rId8"/>
          <a:stretch>
            <a:fillRect/>
          </a:stretch>
        </p:blipFill>
        <p:spPr>
          <a:xfrm>
            <a:off x="13081422" y="5118965"/>
            <a:ext cx="1615135" cy="1681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Afbeelding 28" descr="Afbeelding met overdekt, meubels, tafel, stoel&#10;&#10;Automatisch gegenereerde beschrijving">
            <a:extLst>
              <a:ext uri="{FF2B5EF4-FFF2-40B4-BE49-F238E27FC236}">
                <a16:creationId xmlns:a16="http://schemas.microsoft.com/office/drawing/2014/main" id="{D8C88734-4E06-7899-F89F-7772D1646D05}"/>
              </a:ext>
            </a:extLst>
          </p:cNvPr>
          <p:cNvPicPr>
            <a:picLocks noChangeAspect="1"/>
          </p:cNvPicPr>
          <p:nvPr/>
        </p:nvPicPr>
        <p:blipFill>
          <a:blip r:embed="rId9"/>
          <a:stretch>
            <a:fillRect/>
          </a:stretch>
        </p:blipFill>
        <p:spPr>
          <a:xfrm>
            <a:off x="11037491" y="7076938"/>
            <a:ext cx="3056948" cy="2292205"/>
          </a:xfrm>
          <a:prstGeom prst="ellipse">
            <a:avLst/>
          </a:prstGeom>
          <a:ln>
            <a:noFill/>
          </a:ln>
          <a:effectLst>
            <a:softEdge rad="112500"/>
          </a:effectLst>
        </p:spPr>
      </p:pic>
    </p:spTree>
    <p:extLst>
      <p:ext uri="{BB962C8B-B14F-4D97-AF65-F5344CB8AC3E}">
        <p14:creationId xmlns:p14="http://schemas.microsoft.com/office/powerpoint/2010/main" val="2679590153"/>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66d1dde-35aa-446a-81d9-47a749824380">
      <UserInfo>
        <DisplayName>Adriënne Van Beinum</DisplayName>
        <AccountId>203</AccountId>
        <AccountType/>
      </UserInfo>
      <UserInfo>
        <DisplayName>Jeannette Gerritse</DisplayName>
        <AccountId>205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73B827878175418C66224AD8206AA9" ma:contentTypeVersion="13" ma:contentTypeDescription="Een nieuw document maken." ma:contentTypeScope="" ma:versionID="e217e299f7617e0cfad7cb18f140e0e8">
  <xsd:schema xmlns:xsd="http://www.w3.org/2001/XMLSchema" xmlns:xs="http://www.w3.org/2001/XMLSchema" xmlns:p="http://schemas.microsoft.com/office/2006/metadata/properties" xmlns:ns2="9856139f-5cec-4279-b663-01e94dd40989" xmlns:ns3="766d1dde-35aa-446a-81d9-47a749824380" targetNamespace="http://schemas.microsoft.com/office/2006/metadata/properties" ma:root="true" ma:fieldsID="15c80a91756e6d82297eca2a442d7ef5" ns2:_="" ns3:_="">
    <xsd:import namespace="9856139f-5cec-4279-b663-01e94dd40989"/>
    <xsd:import namespace="766d1dde-35aa-446a-81d9-47a74982438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6139f-5cec-4279-b663-01e94dd4098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6d1dde-35aa-446a-81d9-47a749824380"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99F26B-A1A1-48FB-A397-B76E33BDFDDC}">
  <ds:schemaRefs>
    <ds:schemaRef ds:uri="http://schemas.microsoft.com/sharepoint/v3/contenttype/forms"/>
  </ds:schemaRefs>
</ds:datastoreItem>
</file>

<file path=customXml/itemProps2.xml><?xml version="1.0" encoding="utf-8"?>
<ds:datastoreItem xmlns:ds="http://schemas.openxmlformats.org/officeDocument/2006/customXml" ds:itemID="{4B4C3A18-5411-4801-ADC5-B8935F6721AA}">
  <ds:schemaRefs>
    <ds:schemaRef ds:uri="http://www.w3.org/XML/1998/namespace"/>
    <ds:schemaRef ds:uri="http://purl.org/dc/dcmitype/"/>
    <ds:schemaRef ds:uri="http://schemas.microsoft.com/office/2006/metadata/properties"/>
    <ds:schemaRef ds:uri="http://schemas.openxmlformats.org/package/2006/metadata/core-properties"/>
    <ds:schemaRef ds:uri="http://purl.org/dc/elements/1.1/"/>
    <ds:schemaRef ds:uri="http://purl.org/dc/terms/"/>
    <ds:schemaRef ds:uri="http://schemas.microsoft.com/office/2006/documentManagement/types"/>
    <ds:schemaRef ds:uri="9875b0a4-52f9-4821-bfed-24d3afef258f"/>
    <ds:schemaRef ds:uri="http://schemas.microsoft.com/office/infopath/2007/PartnerControls"/>
    <ds:schemaRef ds:uri="ae9ee3bd-5505-4083-87f8-056608773444"/>
    <ds:schemaRef ds:uri="766d1dde-35aa-446a-81d9-47a749824380"/>
  </ds:schemaRefs>
</ds:datastoreItem>
</file>

<file path=customXml/itemProps3.xml><?xml version="1.0" encoding="utf-8"?>
<ds:datastoreItem xmlns:ds="http://schemas.openxmlformats.org/officeDocument/2006/customXml" ds:itemID="{63F7B07A-84FD-4DD0-B5ED-D08449A1D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56139f-5cec-4279-b663-01e94dd40989"/>
    <ds:schemaRef ds:uri="766d1dde-35aa-446a-81d9-47a7498243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70</Words>
  <Application>Microsoft Office PowerPoint</Application>
  <PresentationFormat>Aangepast</PresentationFormat>
  <Paragraphs>13</Paragraphs>
  <Slides>1</Slides>
  <Notes>0</Notes>
  <HiddenSlides>0</HiddenSlides>
  <MMClips>0</MMClips>
  <ScaleCrop>false</ScaleCrop>
  <HeadingPairs>
    <vt:vector size="4" baseType="variant">
      <vt:variant>
        <vt:lpstr>Thema</vt:lpstr>
      </vt:variant>
      <vt:variant>
        <vt:i4>1</vt:i4>
      </vt:variant>
      <vt:variant>
        <vt:lpstr>Diatitels</vt:lpstr>
      </vt:variant>
      <vt:variant>
        <vt:i4>1</vt:i4>
      </vt:variant>
    </vt:vector>
  </HeadingPairs>
  <TitlesOfParts>
    <vt:vector size="2" baseType="lpstr">
      <vt:lpstr>Kantoorthema</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Remco Schlief | B &amp; T</dc:creator>
  <cp:lastModifiedBy>Joost van Dijk</cp:lastModifiedBy>
  <cp:revision>213</cp:revision>
  <dcterms:created xsi:type="dcterms:W3CDTF">2023-07-06T08:12:19Z</dcterms:created>
  <dcterms:modified xsi:type="dcterms:W3CDTF">2023-12-15T15:48:40Z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0x010100F573B827878175418C66224AD8206AA9</vt:lpwstr>
  </property>
  <property fmtid="{D5CDD505-2E9C-101B-9397-08002B2CF9AE}" pid="3" name="Order">
    <vt:r8>19668100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